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73" r:id="rId3"/>
    <p:sldId id="276" r:id="rId4"/>
    <p:sldId id="277" r:id="rId5"/>
    <p:sldId id="295" r:id="rId6"/>
    <p:sldId id="294" r:id="rId7"/>
    <p:sldId id="287" r:id="rId8"/>
    <p:sldId id="280" r:id="rId9"/>
    <p:sldId id="292" r:id="rId10"/>
    <p:sldId id="279" r:id="rId11"/>
    <p:sldId id="281" r:id="rId12"/>
    <p:sldId id="282" r:id="rId13"/>
    <p:sldId id="283" r:id="rId14"/>
    <p:sldId id="284" r:id="rId15"/>
    <p:sldId id="278" r:id="rId16"/>
    <p:sldId id="285" r:id="rId1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02" autoAdjust="0"/>
  </p:normalViewPr>
  <p:slideViewPr>
    <p:cSldViewPr>
      <p:cViewPr varScale="1">
        <p:scale>
          <a:sx n="95" d="100"/>
          <a:sy n="95" d="100"/>
        </p:scale>
        <p:origin x="-1090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D7222-7C6C-4F9E-AA24-76FF313B8145}" type="datetimeFigureOut">
              <a:rPr lang="zh-CN" altLang="en-US" smtClean="0"/>
              <a:pPr/>
              <a:t>2019-4-2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53BF34-CC50-473F-9ECA-8A3DF3810B7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34902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53BF34-CC50-473F-9ECA-8A3DF3810B72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53BF34-CC50-473F-9ECA-8A3DF3810B72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2019-4-2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2019-4-2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2019-4-2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2019-4-2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2019-4-2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2019-4-2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2019-4-2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2019-4-2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2019-4-2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2019-4-2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2019-4-2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2019-4-2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OA</a:t>
            </a:r>
            <a:r>
              <a:rPr lang="zh-CN" altLang="en-US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办公系统操作手册</a:t>
            </a:r>
            <a:endParaRPr lang="zh-CN" altLang="en-US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  <p:pic>
        <p:nvPicPr>
          <p:cNvPr id="4" name="图片 3" descr="背景图片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00232" y="2500306"/>
            <a:ext cx="50006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latin typeface="华文行楷" pitchFamily="2" charset="-122"/>
                <a:ea typeface="华文行楷" pitchFamily="2" charset="-122"/>
              </a:rPr>
              <a:t>成体</a:t>
            </a:r>
            <a:r>
              <a:rPr lang="en-US" altLang="zh-CN" sz="4000" dirty="0" smtClean="0">
                <a:latin typeface="华文行楷" pitchFamily="2" charset="-122"/>
                <a:ea typeface="华文行楷" pitchFamily="2" charset="-122"/>
              </a:rPr>
              <a:t>OA</a:t>
            </a:r>
            <a:r>
              <a:rPr lang="zh-CN" altLang="en-US" sz="4000" dirty="0" smtClean="0">
                <a:latin typeface="华文行楷" pitchFamily="2" charset="-122"/>
                <a:ea typeface="华文行楷" pitchFamily="2" charset="-122"/>
              </a:rPr>
              <a:t>系统操作指南</a:t>
            </a:r>
            <a:endParaRPr lang="zh-CN" altLang="en-US" sz="4000" dirty="0">
              <a:latin typeface="华文行楷" pitchFamily="2" charset="-122"/>
              <a:ea typeface="华文行楷" pitchFamily="2" charset="-122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背景图片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643174" y="642918"/>
            <a:ext cx="30003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华文行楷" pitchFamily="2" charset="-122"/>
                <a:ea typeface="华文行楷" pitchFamily="2" charset="-122"/>
                <a:cs typeface="Arial Unicode MS" pitchFamily="34" charset="-122"/>
              </a:rPr>
              <a:t>              </a:t>
            </a:r>
            <a:r>
              <a:rPr lang="zh-CN" altLang="en-US" sz="4000" dirty="0" smtClean="0">
                <a:latin typeface="华文行楷" pitchFamily="2" charset="-122"/>
                <a:ea typeface="华文行楷" pitchFamily="2" charset="-122"/>
                <a:cs typeface="Arial Unicode MS" pitchFamily="34" charset="-122"/>
              </a:rPr>
              <a:t>收 文</a:t>
            </a:r>
            <a:endParaRPr lang="zh-CN" altLang="en-US" sz="4000" dirty="0"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00034" y="1571612"/>
            <a:ext cx="73581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华文行楷" pitchFamily="2" charset="-122"/>
                <a:ea typeface="华文行楷" pitchFamily="2" charset="-122"/>
                <a:cs typeface="Arial Unicode MS" pitchFamily="34" charset="-122"/>
              </a:rPr>
              <a:t>在收到文件进行阅读后，请一定点击“提交”</a:t>
            </a:r>
            <a:endParaRPr lang="en-US" altLang="zh-CN" sz="2800" dirty="0" smtClean="0">
              <a:latin typeface="华文行楷" pitchFamily="2" charset="-122"/>
              <a:ea typeface="华文行楷" pitchFamily="2" charset="-122"/>
              <a:cs typeface="Arial Unicode MS" pitchFamily="34" charset="-122"/>
            </a:endParaRPr>
          </a:p>
        </p:txBody>
      </p:sp>
      <p:pic>
        <p:nvPicPr>
          <p:cNvPr id="5" name="图片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2143116"/>
            <a:ext cx="5572164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图片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43042" y="3500438"/>
            <a:ext cx="5572164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背景图片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071670" y="642918"/>
            <a:ext cx="480131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latin typeface="华文行楷" pitchFamily="2" charset="-122"/>
                <a:ea typeface="华文行楷" pitchFamily="2" charset="-122"/>
                <a:cs typeface="Arial Unicode MS" pitchFamily="34" charset="-122"/>
              </a:rPr>
              <a:t>修改文件的几种方式</a:t>
            </a:r>
            <a:endParaRPr lang="zh-CN" altLang="en-US" sz="4000" dirty="0">
              <a:latin typeface="华文行楷" pitchFamily="2" charset="-122"/>
              <a:ea typeface="华文行楷" pitchFamily="2" charset="-122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1428736"/>
            <a:ext cx="4643470" cy="4929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矩形 4"/>
          <p:cNvSpPr/>
          <p:nvPr/>
        </p:nvSpPr>
        <p:spPr>
          <a:xfrm>
            <a:off x="500034" y="1785926"/>
            <a:ext cx="34290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1</a:t>
            </a:r>
            <a:r>
              <a:rPr lang="zh-CN" altLang="en-US" sz="28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、直接签署和修改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背景图片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642910" y="1571612"/>
            <a:ext cx="28552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smtClean="0">
                <a:latin typeface="华文行楷" pitchFamily="2" charset="-122"/>
                <a:ea typeface="华文行楷" pitchFamily="2" charset="-122"/>
                <a:cs typeface="Arial Unicode MS" pitchFamily="34" charset="-122"/>
              </a:rPr>
              <a:t>2</a:t>
            </a:r>
            <a:r>
              <a:rPr lang="zh-CN" altLang="en-US" sz="2800" dirty="0" smtClean="0">
                <a:latin typeface="华文行楷" pitchFamily="2" charset="-122"/>
                <a:ea typeface="华文行楷" pitchFamily="2" charset="-122"/>
                <a:cs typeface="Arial Unicode MS" pitchFamily="34" charset="-122"/>
              </a:rPr>
              <a:t>、对正文的修改</a:t>
            </a:r>
            <a:endParaRPr lang="zh-CN" altLang="en-US" sz="2800" dirty="0">
              <a:latin typeface="华文行楷" pitchFamily="2" charset="-122"/>
              <a:ea typeface="华文行楷" pitchFamily="2" charset="-122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857232"/>
            <a:ext cx="3562363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背景图片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571472" y="500042"/>
            <a:ext cx="49648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 smtClean="0">
                <a:latin typeface="华文行楷" pitchFamily="2" charset="-122"/>
                <a:ea typeface="华文行楷" pitchFamily="2" charset="-122"/>
                <a:cs typeface="Arial Unicode MS" pitchFamily="34" charset="-122"/>
              </a:rPr>
              <a:t>3</a:t>
            </a:r>
            <a:r>
              <a:rPr lang="zh-CN" altLang="en-US" sz="2800" dirty="0" smtClean="0">
                <a:latin typeface="华文行楷" pitchFamily="2" charset="-122"/>
                <a:ea typeface="华文行楷" pitchFamily="2" charset="-122"/>
                <a:cs typeface="Arial Unicode MS" pitchFamily="34" charset="-122"/>
              </a:rPr>
              <a:t>、对附件的修改</a:t>
            </a:r>
            <a:endParaRPr lang="zh-CN" altLang="en-US" sz="2800" dirty="0">
              <a:latin typeface="华文行楷" pitchFamily="2" charset="-122"/>
              <a:ea typeface="华文行楷" pitchFamily="2" charset="-122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222228"/>
            <a:ext cx="4357718" cy="2420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2" y="2643182"/>
            <a:ext cx="4357718" cy="1315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86182" y="3929066"/>
            <a:ext cx="4357718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86182" y="4786322"/>
            <a:ext cx="4357718" cy="137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背景图片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143108" y="285728"/>
            <a:ext cx="42862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dirty="0" smtClean="0">
                <a:latin typeface="华文行楷" pitchFamily="2" charset="-122"/>
                <a:ea typeface="华文行楷" pitchFamily="2" charset="-122"/>
                <a:cs typeface="Arial Unicode MS" pitchFamily="34" charset="-122"/>
              </a:rPr>
              <a:t>文件的加签、减签</a:t>
            </a:r>
            <a:endParaRPr lang="zh-CN" altLang="en-US" sz="4000" dirty="0"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00034" y="1071546"/>
            <a:ext cx="8501122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  <a:cs typeface="Arial Unicode MS" pitchFamily="34" charset="-122"/>
              </a:rPr>
              <a:t>  加签    </a:t>
            </a:r>
            <a:r>
              <a:rPr lang="zh-CN" altLang="en-US" sz="2800" dirty="0" smtClean="0">
                <a:latin typeface="+mn-ea"/>
                <a:cs typeface="Arial Unicode MS" pitchFamily="34" charset="-122"/>
              </a:rPr>
              <a:t>   </a:t>
            </a:r>
            <a:r>
              <a:rPr lang="zh-CN" altLang="en-US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①、</a:t>
            </a:r>
            <a:r>
              <a:rPr lang="zh-CN" altLang="en-US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点击“加签”</a:t>
            </a:r>
          </a:p>
          <a:p>
            <a:pPr>
              <a:lnSpc>
                <a:spcPts val="2400"/>
              </a:lnSpc>
            </a:pPr>
            <a:r>
              <a:rPr lang="zh-CN" altLang="en-US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                           </a:t>
            </a:r>
            <a:r>
              <a:rPr lang="zh-CN" altLang="en-US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②</a:t>
            </a:r>
            <a:r>
              <a:rPr lang="zh-CN" altLang="en-US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、点击“设置节点权限”选择下一个人的权限 </a:t>
            </a:r>
            <a:r>
              <a:rPr lang="en-US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                 </a:t>
            </a:r>
            <a:endParaRPr lang="zh-CN" altLang="en-US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                           </a:t>
            </a:r>
            <a:r>
              <a:rPr lang="zh-CN" altLang="en-US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③</a:t>
            </a:r>
            <a:r>
              <a:rPr lang="zh-CN" altLang="en-US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、点击“请选择人员”选择你要发送的部门和人员</a:t>
            </a:r>
            <a:endParaRPr lang="en-US" altLang="zh-CN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                          </a:t>
            </a:r>
            <a:r>
              <a:rPr lang="zh-CN" altLang="en-US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</a:t>
            </a:r>
            <a:r>
              <a:rPr lang="zh-CN" altLang="en-US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④、选择“流程模式”</a:t>
            </a:r>
            <a:endParaRPr lang="en-US" altLang="zh-CN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                           </a:t>
            </a:r>
            <a:r>
              <a:rPr lang="zh-CN" altLang="en-US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⑤</a:t>
            </a:r>
            <a:r>
              <a:rPr lang="zh-CN" altLang="en-US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、点击“确定”</a:t>
            </a:r>
          </a:p>
          <a:p>
            <a:endParaRPr lang="zh-CN" altLang="en-US" dirty="0">
              <a:latin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00034" y="2857496"/>
            <a:ext cx="6357966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  <a:cs typeface="Arial Unicode MS" pitchFamily="34" charset="-122"/>
              </a:rPr>
              <a:t>  减签    </a:t>
            </a:r>
            <a:r>
              <a:rPr lang="zh-CN" altLang="en-US" sz="2800" dirty="0" smtClean="0">
                <a:latin typeface="+mj-ea"/>
                <a:ea typeface="+mj-ea"/>
                <a:cs typeface="Arial Unicode MS" pitchFamily="34" charset="-122"/>
              </a:rPr>
              <a:t>   </a:t>
            </a:r>
            <a:r>
              <a:rPr lang="zh-CN" altLang="en-US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①、点击“更多”</a:t>
            </a:r>
            <a:endParaRPr lang="en-US" altLang="zh-CN" dirty="0" smtClean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                           </a:t>
            </a:r>
            <a:r>
              <a:rPr lang="zh-CN" altLang="en-US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②、选择“减签”</a:t>
            </a:r>
            <a:endParaRPr lang="en-US" altLang="zh-CN" dirty="0" smtClean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                           </a:t>
            </a:r>
            <a:r>
              <a:rPr lang="zh-CN" altLang="en-US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③、选择减签人员，点击“确定”</a:t>
            </a:r>
          </a:p>
        </p:txBody>
      </p:sp>
      <p:sp>
        <p:nvSpPr>
          <p:cNvPr id="8" name="矩形 7"/>
          <p:cNvSpPr/>
          <p:nvPr/>
        </p:nvSpPr>
        <p:spPr>
          <a:xfrm>
            <a:off x="571472" y="4000504"/>
            <a:ext cx="628652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  <a:cs typeface="Arial Unicode MS" pitchFamily="34" charset="-122"/>
              </a:rPr>
              <a:t>  回退</a:t>
            </a:r>
            <a:r>
              <a:rPr lang="zh-CN" altLang="en-US" sz="2800" dirty="0" smtClean="0">
                <a:latin typeface="+mj-ea"/>
                <a:ea typeface="+mj-ea"/>
                <a:cs typeface="Arial Unicode MS" pitchFamily="34" charset="-122"/>
              </a:rPr>
              <a:t>     </a:t>
            </a:r>
            <a:r>
              <a:rPr lang="zh-CN" altLang="en-US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①、点击“更多”</a:t>
            </a:r>
          </a:p>
          <a:p>
            <a:pPr>
              <a:lnSpc>
                <a:spcPts val="2000"/>
              </a:lnSpc>
            </a:pPr>
            <a:r>
              <a:rPr lang="zh-CN" altLang="en-US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                           ②、选择“回退”</a:t>
            </a:r>
          </a:p>
          <a:p>
            <a:pPr>
              <a:lnSpc>
                <a:spcPts val="2000"/>
              </a:lnSpc>
            </a:pPr>
            <a:r>
              <a:rPr lang="zh-CN" altLang="en-US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                           ③、点击“确定</a:t>
            </a:r>
            <a:r>
              <a:rPr lang="zh-CN" altLang="en-US" dirty="0" smtClean="0">
                <a:latin typeface="华文行楷" pitchFamily="2" charset="-122"/>
                <a:ea typeface="华文行楷" pitchFamily="2" charset="-122"/>
              </a:rPr>
              <a:t>”</a:t>
            </a:r>
          </a:p>
        </p:txBody>
      </p:sp>
      <p:sp>
        <p:nvSpPr>
          <p:cNvPr id="9" name="矩形 8"/>
          <p:cNvSpPr/>
          <p:nvPr/>
        </p:nvSpPr>
        <p:spPr>
          <a:xfrm>
            <a:off x="571472" y="4929198"/>
            <a:ext cx="764386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  <a:cs typeface="Arial Unicode MS" pitchFamily="34" charset="-122"/>
              </a:rPr>
              <a:t>  转发</a:t>
            </a:r>
            <a:r>
              <a:rPr lang="zh-CN" altLang="en-US" sz="2800" dirty="0" smtClean="0">
                <a:latin typeface="+mj-ea"/>
                <a:ea typeface="+mj-ea"/>
                <a:cs typeface="Arial Unicode MS" pitchFamily="34" charset="-122"/>
              </a:rPr>
              <a:t>     </a:t>
            </a:r>
            <a:r>
              <a:rPr lang="zh-CN" altLang="en-US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①、点击“转发”</a:t>
            </a:r>
          </a:p>
          <a:p>
            <a:r>
              <a:rPr lang="zh-CN" altLang="en-US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                           ②、点击“新建流程”，选择你要发送的部门和人员</a:t>
            </a:r>
          </a:p>
          <a:p>
            <a:r>
              <a:rPr lang="zh-CN" altLang="en-US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                           ③、点击“确定  </a:t>
            </a:r>
          </a:p>
        </p:txBody>
      </p:sp>
      <p:sp>
        <p:nvSpPr>
          <p:cNvPr id="5" name="矩形 4"/>
          <p:cNvSpPr/>
          <p:nvPr/>
        </p:nvSpPr>
        <p:spPr>
          <a:xfrm>
            <a:off x="755576" y="5949280"/>
            <a:ext cx="77768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注：加签一定要以倒序的顺序来设定，第一个加的是最后收到的人</a:t>
            </a:r>
            <a:endParaRPr lang="zh-CN" altLang="en-US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背景图片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619672" y="188641"/>
            <a:ext cx="56166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b="1" dirty="0">
                <a:solidFill>
                  <a:prstClr val="black"/>
                </a:solidFill>
                <a:latin typeface="华文行楷" panose="02010800040101010101" pitchFamily="2" charset="-122"/>
                <a:ea typeface="华文行楷" panose="02010800040101010101" pitchFamily="2" charset="-122"/>
                <a:cs typeface="Arial Unicode MS" pitchFamily="34" charset="-122"/>
              </a:rPr>
              <a:t>流程节点权限说明</a:t>
            </a:r>
            <a:endParaRPr lang="zh-CN" altLang="en-US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87624" y="1412776"/>
            <a:ext cx="7272808" cy="4588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名词解释：</a:t>
            </a:r>
            <a:endParaRPr lang="zh-CN" altLang="en-US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lvl="0">
              <a:lnSpc>
                <a:spcPct val="170000"/>
              </a:lnSpc>
              <a:spcBef>
                <a:spcPts val="1200"/>
              </a:spcBef>
            </a:pPr>
            <a:r>
              <a:rPr lang="zh-CN" altLang="en-US" dirty="0">
                <a:solidFill>
                  <a:srgbClr val="FF00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加签</a:t>
            </a:r>
            <a:r>
              <a:rPr lang="zh-CN" altLang="en-US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：在当前节点与下个节点之间添加一个处理人；</a:t>
            </a:r>
          </a:p>
          <a:p>
            <a:pPr lvl="0">
              <a:lnSpc>
                <a:spcPct val="170000"/>
              </a:lnSpc>
              <a:spcBef>
                <a:spcPts val="1200"/>
              </a:spcBef>
            </a:pPr>
            <a:r>
              <a:rPr lang="zh-CN" altLang="en-US" dirty="0">
                <a:solidFill>
                  <a:srgbClr val="FF00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减签</a:t>
            </a:r>
            <a:r>
              <a:rPr lang="zh-CN" altLang="en-US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：删除下一个节点的处理人；</a:t>
            </a:r>
          </a:p>
          <a:p>
            <a:pPr lvl="0">
              <a:lnSpc>
                <a:spcPct val="170000"/>
              </a:lnSpc>
              <a:spcBef>
                <a:spcPts val="1200"/>
              </a:spcBef>
            </a:pPr>
            <a:r>
              <a:rPr lang="zh-CN" altLang="en-US" dirty="0">
                <a:solidFill>
                  <a:srgbClr val="FF00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转发</a:t>
            </a:r>
            <a:r>
              <a:rPr lang="zh-CN" altLang="en-US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：将该事项转发给他人，新建一个新的协同事项，同时关联当前事项，类似于邮件的转发功能；</a:t>
            </a:r>
          </a:p>
          <a:p>
            <a:pPr lvl="0">
              <a:lnSpc>
                <a:spcPct val="170000"/>
              </a:lnSpc>
              <a:spcBef>
                <a:spcPts val="1200"/>
              </a:spcBef>
            </a:pPr>
            <a:r>
              <a:rPr lang="zh-CN" altLang="en-US" dirty="0">
                <a:solidFill>
                  <a:srgbClr val="FF00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回退</a:t>
            </a:r>
            <a:r>
              <a:rPr lang="zh-CN" altLang="en-US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：将该事项退回给上个节点处理人；</a:t>
            </a:r>
          </a:p>
          <a:p>
            <a:pPr lvl="0">
              <a:lnSpc>
                <a:spcPct val="170000"/>
              </a:lnSpc>
              <a:spcBef>
                <a:spcPts val="1200"/>
              </a:spcBef>
            </a:pPr>
            <a:r>
              <a:rPr lang="zh-CN" altLang="en-US" dirty="0">
                <a:solidFill>
                  <a:srgbClr val="FF00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终止</a:t>
            </a:r>
            <a:r>
              <a:rPr lang="zh-CN" altLang="en-US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：直接结束该事项，当前节点之后的节点处理人将不会收到该事项；</a:t>
            </a:r>
          </a:p>
          <a:p>
            <a:pPr lvl="0">
              <a:lnSpc>
                <a:spcPct val="170000"/>
              </a:lnSpc>
              <a:spcBef>
                <a:spcPts val="1200"/>
              </a:spcBef>
            </a:pPr>
            <a:r>
              <a:rPr lang="zh-CN" altLang="en-US" dirty="0">
                <a:solidFill>
                  <a:srgbClr val="FF00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知会</a:t>
            </a:r>
            <a:r>
              <a:rPr lang="zh-CN" altLang="en-US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：将该事项告知其他人；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背景图片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907704" y="1628800"/>
            <a:ext cx="489654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8800" dirty="0" smtClean="0">
                <a:latin typeface="华文行楷" panose="02010800040101010101" pitchFamily="2" charset="-122"/>
                <a:ea typeface="华文行楷" panose="02010800040101010101" pitchFamily="2" charset="-122"/>
              </a:rPr>
              <a:t>谢 谢</a:t>
            </a:r>
            <a:endParaRPr lang="zh-CN" altLang="en-US" sz="88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背景图片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801" y="0"/>
            <a:ext cx="9143999" cy="6858000"/>
          </a:xfrm>
        </p:spPr>
      </p:pic>
      <p:sp>
        <p:nvSpPr>
          <p:cNvPr id="5" name="TextBox 4"/>
          <p:cNvSpPr txBox="1"/>
          <p:nvPr/>
        </p:nvSpPr>
        <p:spPr>
          <a:xfrm>
            <a:off x="2571736" y="285728"/>
            <a:ext cx="3416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latin typeface="华文行楷" pitchFamily="2" charset="-122"/>
                <a:ea typeface="华文行楷" pitchFamily="2" charset="-122"/>
              </a:rPr>
              <a:t>请示、报告流程</a:t>
            </a:r>
            <a:endParaRPr lang="zh-CN" altLang="en-US" sz="3600" dirty="0">
              <a:latin typeface="华文行楷" pitchFamily="2" charset="-122"/>
              <a:ea typeface="华文行楷" pitchFamily="2" charset="-122"/>
            </a:endParaRPr>
          </a:p>
        </p:txBody>
      </p:sp>
      <p:pic>
        <p:nvPicPr>
          <p:cNvPr id="7" name="图片 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18367" y="966201"/>
            <a:ext cx="1928826" cy="570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矩形 2"/>
          <p:cNvSpPr/>
          <p:nvPr/>
        </p:nvSpPr>
        <p:spPr>
          <a:xfrm>
            <a:off x="899592" y="1071546"/>
            <a:ext cx="30187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latin typeface="华文行楷" pitchFamily="2" charset="-122"/>
                <a:ea typeface="华文行楷" pitchFamily="2" charset="-122"/>
              </a:rPr>
              <a:t>首先登录</a:t>
            </a:r>
            <a:r>
              <a:rPr lang="en-US" altLang="zh-CN" sz="2400" dirty="0">
                <a:latin typeface="华文行楷" pitchFamily="2" charset="-122"/>
                <a:ea typeface="华文行楷" pitchFamily="2" charset="-122"/>
              </a:rPr>
              <a:t>OA</a:t>
            </a:r>
            <a:r>
              <a:rPr lang="zh-CN" altLang="en-US" sz="2400" dirty="0">
                <a:latin typeface="华文行楷" pitchFamily="2" charset="-122"/>
                <a:ea typeface="华文行楷" pitchFamily="2" charset="-122"/>
              </a:rPr>
              <a:t>系统点击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676942"/>
            <a:ext cx="5688632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矩形 5"/>
          <p:cNvSpPr/>
          <p:nvPr/>
        </p:nvSpPr>
        <p:spPr>
          <a:xfrm>
            <a:off x="2123728" y="5866140"/>
            <a:ext cx="44935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华文行楷" panose="02010800040101010101" pitchFamily="2" charset="-122"/>
                <a:ea typeface="华文行楷" panose="02010800040101010101" pitchFamily="2" charset="-122"/>
              </a:rPr>
              <a:t>如有附件，请点击“插入”</a:t>
            </a:r>
            <a:endParaRPr lang="zh-CN" altLang="en-US" sz="2800" dirty="0"/>
          </a:p>
        </p:txBody>
      </p:sp>
      <p:sp>
        <p:nvSpPr>
          <p:cNvPr id="9" name="矩形 8"/>
          <p:cNvSpPr/>
          <p:nvPr/>
        </p:nvSpPr>
        <p:spPr>
          <a:xfrm>
            <a:off x="5940152" y="932059"/>
            <a:ext cx="25202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prstClr val="black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进行文档编辑</a:t>
            </a:r>
            <a:endParaRPr lang="zh-CN" altLang="en-US" sz="105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背景图片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785918" y="500042"/>
            <a:ext cx="52864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dirty="0" smtClean="0">
                <a:latin typeface="华文行楷" pitchFamily="2" charset="-122"/>
                <a:ea typeface="华文行楷" pitchFamily="2" charset="-122"/>
                <a:cs typeface="Arial Unicode MS" pitchFamily="34" charset="-122"/>
              </a:rPr>
              <a:t>   请示、报告具体操作</a:t>
            </a:r>
            <a:endParaRPr lang="zh-CN" altLang="en-US" sz="4000" dirty="0"/>
          </a:p>
        </p:txBody>
      </p:sp>
      <p:sp>
        <p:nvSpPr>
          <p:cNvPr id="4" name="矩形 3"/>
          <p:cNvSpPr/>
          <p:nvPr/>
        </p:nvSpPr>
        <p:spPr>
          <a:xfrm>
            <a:off x="500034" y="1500174"/>
            <a:ext cx="55733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华文行楷" pitchFamily="2" charset="-122"/>
                <a:ea typeface="华文行楷" pitchFamily="2" charset="-122"/>
                <a:cs typeface="Arial Unicode MS" pitchFamily="34" charset="-122"/>
              </a:rPr>
              <a:t>打开模版，填写标题</a:t>
            </a:r>
            <a:endParaRPr lang="en-US" altLang="zh-CN" sz="2800" dirty="0" smtClean="0">
              <a:latin typeface="华文行楷" pitchFamily="2" charset="-122"/>
              <a:ea typeface="华文行楷" pitchFamily="2" charset="-122"/>
              <a:cs typeface="Arial Unicode MS" pitchFamily="34" charset="-122"/>
            </a:endParaRPr>
          </a:p>
        </p:txBody>
      </p:sp>
      <p:pic>
        <p:nvPicPr>
          <p:cNvPr id="6" name="图片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1428736"/>
            <a:ext cx="4714908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/>
          <p:nvPr/>
        </p:nvSpPr>
        <p:spPr>
          <a:xfrm>
            <a:off x="571472" y="2857496"/>
            <a:ext cx="49320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华文行楷" pitchFamily="2" charset="-122"/>
                <a:ea typeface="华文行楷" pitchFamily="2" charset="-122"/>
                <a:cs typeface="Arial Unicode MS" pitchFamily="34" charset="-122"/>
              </a:rPr>
              <a:t>编写正文：</a:t>
            </a:r>
            <a:endParaRPr lang="en-US" altLang="zh-CN" sz="2800" dirty="0" smtClean="0">
              <a:latin typeface="华文行楷" pitchFamily="2" charset="-122"/>
              <a:ea typeface="华文行楷" pitchFamily="2" charset="-122"/>
              <a:cs typeface="Arial Unicode MS" pitchFamily="34" charset="-122"/>
            </a:endParaRPr>
          </a:p>
        </p:txBody>
      </p:sp>
      <p:pic>
        <p:nvPicPr>
          <p:cNvPr id="8" name="图片 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2714620"/>
            <a:ext cx="2428892" cy="714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矩形 10"/>
          <p:cNvSpPr/>
          <p:nvPr/>
        </p:nvSpPr>
        <p:spPr>
          <a:xfrm>
            <a:off x="571472" y="4143380"/>
            <a:ext cx="38576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zh-CN" altLang="en-US" sz="2800" dirty="0" smtClean="0">
                <a:latin typeface="华文行楷" pitchFamily="2" charset="-122"/>
                <a:ea typeface="华文行楷" pitchFamily="2" charset="-122"/>
                <a:cs typeface="Arial Unicode MS" pitchFamily="34" charset="-122"/>
              </a:rPr>
              <a:t>进入 </a:t>
            </a:r>
            <a:r>
              <a:rPr lang="en-US" altLang="zh-CN" sz="2800" dirty="0" smtClean="0">
                <a:latin typeface="华文行楷" pitchFamily="2" charset="-122"/>
                <a:ea typeface="华文行楷" pitchFamily="2" charset="-122"/>
                <a:cs typeface="Arial Unicode MS" pitchFamily="34" charset="-122"/>
              </a:rPr>
              <a:t>word</a:t>
            </a:r>
            <a:r>
              <a:rPr lang="zh-CN" altLang="en-US" sz="2800" dirty="0" smtClean="0">
                <a:latin typeface="华文行楷" pitchFamily="2" charset="-122"/>
                <a:ea typeface="华文行楷" pitchFamily="2" charset="-122"/>
                <a:cs typeface="Arial Unicode MS" pitchFamily="34" charset="-122"/>
              </a:rPr>
              <a:t>进行文档编辑</a:t>
            </a:r>
            <a:r>
              <a:rPr lang="en-US" altLang="zh-CN" sz="2800" dirty="0" smtClean="0">
                <a:latin typeface="华文行楷" pitchFamily="2" charset="-122"/>
                <a:ea typeface="华文行楷" pitchFamily="2" charset="-122"/>
                <a:cs typeface="Arial Unicode MS" pitchFamily="34" charset="-122"/>
              </a:rPr>
              <a:t>,</a:t>
            </a:r>
            <a:r>
              <a:rPr lang="zh-CN" altLang="en-US" sz="2800" dirty="0" smtClean="0">
                <a:latin typeface="华文行楷" pitchFamily="2" charset="-122"/>
                <a:ea typeface="华文行楷" pitchFamily="2" charset="-122"/>
                <a:cs typeface="Arial Unicode MS" pitchFamily="34" charset="-122"/>
              </a:rPr>
              <a:t>可直接复制粘贴</a:t>
            </a:r>
            <a:endParaRPr lang="en-US" altLang="zh-CN" sz="2800" dirty="0" smtClean="0">
              <a:latin typeface="华文行楷" pitchFamily="2" charset="-122"/>
              <a:ea typeface="华文行楷" pitchFamily="2" charset="-122"/>
              <a:cs typeface="Arial Unicode MS" pitchFamily="34" charset="-122"/>
            </a:endParaRPr>
          </a:p>
        </p:txBody>
      </p:sp>
      <p:pic>
        <p:nvPicPr>
          <p:cNvPr id="12" name="图片 11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9124" y="4071942"/>
            <a:ext cx="4233889" cy="1590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背景图片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28596" y="785794"/>
            <a:ext cx="50749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华文行楷" pitchFamily="2" charset="-122"/>
                <a:ea typeface="华文行楷" pitchFamily="2" charset="-122"/>
                <a:cs typeface="Arial Unicode MS" pitchFamily="34" charset="-122"/>
              </a:rPr>
              <a:t>附件插入方法</a:t>
            </a:r>
            <a:endParaRPr lang="en-US" altLang="zh-CN" sz="2800" dirty="0" smtClean="0">
              <a:latin typeface="华文行楷" pitchFamily="2" charset="-122"/>
              <a:ea typeface="华文行楷" pitchFamily="2" charset="-122"/>
              <a:cs typeface="Arial Unicode MS" pitchFamily="34" charset="-122"/>
            </a:endParaRPr>
          </a:p>
        </p:txBody>
      </p:sp>
      <p:pic>
        <p:nvPicPr>
          <p:cNvPr id="5" name="图片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2428868"/>
            <a:ext cx="1085850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矩形 5"/>
          <p:cNvSpPr/>
          <p:nvPr/>
        </p:nvSpPr>
        <p:spPr>
          <a:xfrm>
            <a:off x="500034" y="2714620"/>
            <a:ext cx="48888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华文行楷" pitchFamily="2" charset="-122"/>
                <a:ea typeface="华文行楷" pitchFamily="2" charset="-122"/>
                <a:cs typeface="Arial Unicode MS" pitchFamily="34" charset="-122"/>
              </a:rPr>
              <a:t>点击本地文件</a:t>
            </a:r>
            <a:r>
              <a:rPr lang="en-US" altLang="zh-CN" sz="2800" dirty="0" smtClean="0">
                <a:latin typeface="华文行楷" pitchFamily="2" charset="-122"/>
                <a:ea typeface="华文行楷" pitchFamily="2" charset="-122"/>
                <a:cs typeface="Arial Unicode MS" pitchFamily="34" charset="-122"/>
              </a:rPr>
              <a:t> </a:t>
            </a:r>
          </a:p>
        </p:txBody>
      </p:sp>
      <p:pic>
        <p:nvPicPr>
          <p:cNvPr id="7" name="图片 6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2000240"/>
            <a:ext cx="4110040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/>
        </p:nvSpPr>
        <p:spPr>
          <a:xfrm>
            <a:off x="571472" y="4643446"/>
            <a:ext cx="78581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华文行楷" pitchFamily="2" charset="-122"/>
                <a:ea typeface="华文行楷" pitchFamily="2" charset="-122"/>
                <a:cs typeface="Arial Unicode MS" pitchFamily="34" charset="-122"/>
              </a:rPr>
              <a:t>如文件在</a:t>
            </a:r>
            <a:r>
              <a:rPr lang="en-US" altLang="zh-CN" sz="2800" dirty="0" smtClean="0">
                <a:latin typeface="华文行楷" pitchFamily="2" charset="-122"/>
                <a:ea typeface="华文行楷" pitchFamily="2" charset="-122"/>
                <a:cs typeface="Arial Unicode MS" pitchFamily="34" charset="-122"/>
              </a:rPr>
              <a:t>OA</a:t>
            </a:r>
            <a:r>
              <a:rPr lang="zh-CN" altLang="en-US" sz="2800" dirty="0" smtClean="0">
                <a:latin typeface="华文行楷" pitchFamily="2" charset="-122"/>
                <a:ea typeface="华文行楷" pitchFamily="2" charset="-122"/>
                <a:cs typeface="Arial Unicode MS" pitchFamily="34" charset="-122"/>
              </a:rPr>
              <a:t>办公系统中请点击“关联文档”</a:t>
            </a:r>
            <a:r>
              <a:rPr lang="en-US" altLang="zh-CN" sz="2800" dirty="0" smtClean="0">
                <a:latin typeface="华文行楷" pitchFamily="2" charset="-122"/>
                <a:ea typeface="华文行楷" pitchFamily="2" charset="-122"/>
                <a:cs typeface="Arial Unicode MS" pitchFamily="34" charset="-122"/>
              </a:rPr>
              <a:t>   </a:t>
            </a:r>
            <a:endParaRPr lang="zh-CN" altLang="en-US" sz="2800" dirty="0">
              <a:latin typeface="华文行楷" pitchFamily="2" charset="-122"/>
              <a:ea typeface="华文行楷" pitchFamily="2" charset="-122"/>
              <a:cs typeface="Arial Unicode MS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71472" y="5500702"/>
            <a:ext cx="276961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华文行楷" pitchFamily="2" charset="-122"/>
                <a:ea typeface="华文行楷" pitchFamily="2" charset="-122"/>
                <a:cs typeface="Arial Unicode MS" pitchFamily="34" charset="-122"/>
              </a:rPr>
              <a:t>编辑完成后点击</a:t>
            </a:r>
            <a:endParaRPr lang="en-US" altLang="zh-CN" sz="2800" dirty="0" smtClean="0">
              <a:latin typeface="华文行楷" pitchFamily="2" charset="-122"/>
              <a:ea typeface="华文行楷" pitchFamily="2" charset="-122"/>
              <a:cs typeface="Arial Unicode MS" pitchFamily="34" charset="-122"/>
            </a:endParaRPr>
          </a:p>
        </p:txBody>
      </p:sp>
      <p:pic>
        <p:nvPicPr>
          <p:cNvPr id="10" name="图片 9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86116" y="5357826"/>
            <a:ext cx="2071702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OA</a:t>
            </a:r>
            <a:r>
              <a:rPr lang="zh-CN" altLang="en-US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办公系统操作手册</a:t>
            </a:r>
            <a:endParaRPr lang="zh-CN" altLang="en-US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  <p:pic>
        <p:nvPicPr>
          <p:cNvPr id="4" name="图片 3" descr="背景图片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45"/>
            <a:ext cx="9144000" cy="685799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899592" y="476672"/>
            <a:ext cx="79208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prstClr val="black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回到个人空间，在待办工作中点击刚刚发送的文件，并在此加</a:t>
            </a:r>
            <a:r>
              <a:rPr lang="zh-CN" altLang="en-US" sz="3200" dirty="0" smtClean="0">
                <a:solidFill>
                  <a:prstClr val="black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签给分管</a:t>
            </a:r>
            <a:r>
              <a:rPr lang="zh-CN" altLang="en-US" sz="3200" dirty="0">
                <a:solidFill>
                  <a:prstClr val="black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领导，并提交。</a:t>
            </a:r>
            <a:endParaRPr lang="zh-CN" altLang="en-US" sz="32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616" y="1700808"/>
            <a:ext cx="7128792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208496"/>
            <a:ext cx="27432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8248356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内容占位符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024"/>
            <a:ext cx="9144000" cy="68499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矩形 6"/>
          <p:cNvSpPr/>
          <p:nvPr/>
        </p:nvSpPr>
        <p:spPr>
          <a:xfrm>
            <a:off x="2699792" y="620688"/>
            <a:ext cx="413543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dirty="0" smtClean="0">
                <a:latin typeface="华文行楷" panose="02010800040101010101" pitchFamily="2" charset="-122"/>
                <a:ea typeface="华文行楷" panose="02010800040101010101" pitchFamily="2" charset="-122"/>
              </a:rPr>
              <a:t>撤销流程或回退</a:t>
            </a:r>
            <a:endParaRPr lang="zh-CN" altLang="en-US" sz="40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328574"/>
            <a:ext cx="4248472" cy="4490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562432"/>
            <a:ext cx="3001963" cy="2011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434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矩形 4"/>
          <p:cNvSpPr/>
          <p:nvPr/>
        </p:nvSpPr>
        <p:spPr>
          <a:xfrm>
            <a:off x="611560" y="620688"/>
            <a:ext cx="820891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400" dirty="0">
                <a:latin typeface="华文行楷" panose="02010800040101010101" pitchFamily="2" charset="-122"/>
                <a:ea typeface="华文行楷" panose="02010800040101010101" pitchFamily="2" charset="-122"/>
              </a:rPr>
              <a:t>对于回退后的</a:t>
            </a:r>
            <a:r>
              <a:rPr lang="zh-CN" altLang="en-US" sz="4400" dirty="0" smtClean="0">
                <a:latin typeface="华文行楷" panose="02010800040101010101" pitchFamily="2" charset="-122"/>
                <a:ea typeface="华文行楷" panose="02010800040101010101" pitchFamily="2" charset="-122"/>
              </a:rPr>
              <a:t>文件的重新</a:t>
            </a:r>
            <a:r>
              <a:rPr lang="zh-CN" altLang="en-US" sz="4400" dirty="0">
                <a:latin typeface="华文行楷" panose="02010800040101010101" pitchFamily="2" charset="-122"/>
                <a:ea typeface="华文行楷" panose="02010800040101010101" pitchFamily="2" charset="-122"/>
              </a:rPr>
              <a:t>编辑</a:t>
            </a:r>
            <a:endParaRPr lang="zh-CN" altLang="en-US" sz="44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556792"/>
            <a:ext cx="7128792" cy="4608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1365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背景图片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071670" y="428604"/>
            <a:ext cx="492922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000" dirty="0" smtClean="0">
                <a:latin typeface="华文行楷" pitchFamily="2" charset="-122"/>
                <a:ea typeface="华文行楷" pitchFamily="2" charset="-122"/>
                <a:cs typeface="Arial Unicode MS" pitchFamily="34" charset="-122"/>
              </a:rPr>
              <a:t>文档查找方法</a:t>
            </a:r>
            <a:endParaRPr lang="zh-CN" altLang="en-US" sz="4000" dirty="0"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491880" y="980728"/>
            <a:ext cx="40324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华文行楷" pitchFamily="2" charset="-122"/>
                <a:ea typeface="华文行楷" pitchFamily="2" charset="-122"/>
                <a:cs typeface="Arial Unicode MS" pitchFamily="34" charset="-122"/>
              </a:rPr>
              <a:t>进入个人空间</a:t>
            </a:r>
            <a:endParaRPr lang="en-US" altLang="zh-CN" sz="2800" dirty="0" smtClean="0">
              <a:latin typeface="华文行楷" pitchFamily="2" charset="-122"/>
              <a:ea typeface="华文行楷" pitchFamily="2" charset="-122"/>
              <a:cs typeface="Arial Unicode MS" pitchFamily="34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564904"/>
            <a:ext cx="4824536" cy="207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33" y="1916832"/>
            <a:ext cx="2952148" cy="4401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矩形 6"/>
          <p:cNvSpPr/>
          <p:nvPr/>
        </p:nvSpPr>
        <p:spPr>
          <a:xfrm>
            <a:off x="467544" y="1319282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latin typeface="华文行楷" pitchFamily="2" charset="-122"/>
                <a:ea typeface="华文行楷" pitchFamily="2" charset="-122"/>
                <a:cs typeface="Arial Unicode MS" pitchFamily="34" charset="-122"/>
              </a:rPr>
              <a:t>方法一、</a:t>
            </a:r>
            <a:endParaRPr lang="en-US" altLang="zh-CN" dirty="0">
              <a:latin typeface="华文行楷" pitchFamily="2" charset="-122"/>
              <a:ea typeface="华文行楷" pitchFamily="2" charset="-122"/>
              <a:cs typeface="Arial Unicode MS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572000" y="1503948"/>
            <a:ext cx="3672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latin typeface="华文行楷" pitchFamily="2" charset="-122"/>
                <a:ea typeface="华文行楷" pitchFamily="2" charset="-122"/>
                <a:cs typeface="Arial Unicode MS" pitchFamily="34" charset="-122"/>
              </a:rPr>
              <a:t>方法二、</a:t>
            </a:r>
            <a:endParaRPr lang="en-US" altLang="zh-CN" dirty="0">
              <a:latin typeface="华文行楷" pitchFamily="2" charset="-122"/>
              <a:ea typeface="华文行楷" pitchFamily="2" charset="-122"/>
              <a:cs typeface="Arial Unicode MS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矩形 4"/>
          <p:cNvSpPr/>
          <p:nvPr/>
        </p:nvSpPr>
        <p:spPr>
          <a:xfrm>
            <a:off x="755576" y="188640"/>
            <a:ext cx="756084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zh-CN" sz="2800" dirty="0" smtClean="0">
              <a:solidFill>
                <a:prstClr val="black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r>
              <a:rPr lang="zh-CN" altLang="en-US" sz="2800" dirty="0" smtClean="0">
                <a:solidFill>
                  <a:prstClr val="black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单项或</a:t>
            </a:r>
            <a:r>
              <a:rPr lang="zh-CN" altLang="en-US" sz="2800" dirty="0">
                <a:solidFill>
                  <a:prstClr val="black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批量在</a:t>
            </a:r>
            <a:r>
              <a:rPr lang="en-US" altLang="zh-CN" sz="2800" dirty="0">
                <a:solidFill>
                  <a:prstClr val="black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5</a:t>
            </a:r>
            <a:r>
              <a:rPr lang="zh-CN" altLang="en-US" sz="2800" dirty="0">
                <a:solidFill>
                  <a:prstClr val="black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万元以上（含</a:t>
            </a:r>
            <a:r>
              <a:rPr lang="en-US" altLang="zh-CN" sz="2800" dirty="0">
                <a:solidFill>
                  <a:prstClr val="black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5</a:t>
            </a:r>
            <a:r>
              <a:rPr lang="zh-CN" altLang="en-US" sz="2800" dirty="0">
                <a:solidFill>
                  <a:prstClr val="black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万元</a:t>
            </a:r>
            <a:r>
              <a:rPr lang="zh-CN" altLang="en-US" sz="2800" dirty="0" smtClean="0">
                <a:solidFill>
                  <a:prstClr val="black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）的货物或服务采购、</a:t>
            </a:r>
            <a:r>
              <a:rPr lang="zh-CN" altLang="en-US" sz="2800" dirty="0">
                <a:solidFill>
                  <a:prstClr val="black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通用设备单价</a:t>
            </a:r>
            <a:r>
              <a:rPr lang="en-US" altLang="zh-CN" sz="2800" dirty="0" smtClean="0">
                <a:solidFill>
                  <a:prstClr val="black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1000</a:t>
            </a:r>
            <a:r>
              <a:rPr lang="zh-CN" altLang="en-US" sz="2800" dirty="0">
                <a:solidFill>
                  <a:prstClr val="black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元、专用设备单价</a:t>
            </a:r>
            <a:r>
              <a:rPr lang="en-US" altLang="zh-CN" sz="2800" dirty="0" smtClean="0">
                <a:solidFill>
                  <a:prstClr val="black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1500</a:t>
            </a:r>
            <a:r>
              <a:rPr lang="zh-CN" altLang="en-US" sz="2800" dirty="0" smtClean="0">
                <a:solidFill>
                  <a:prstClr val="black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元。</a:t>
            </a:r>
            <a:r>
              <a:rPr lang="zh-CN" altLang="en-US" sz="2800" dirty="0">
                <a:solidFill>
                  <a:prstClr val="black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/>
            </a:r>
            <a:br>
              <a:rPr lang="zh-CN" altLang="en-US" sz="2800" dirty="0">
                <a:solidFill>
                  <a:prstClr val="black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</a:br>
            <a:endParaRPr lang="en-US" altLang="zh-CN" sz="2800" dirty="0" smtClean="0">
              <a:solidFill>
                <a:prstClr val="black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endParaRPr lang="en-US" altLang="zh-CN" sz="2800" dirty="0">
              <a:solidFill>
                <a:prstClr val="black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r>
              <a:rPr lang="en-US" altLang="zh-CN" sz="2800" dirty="0" smtClean="0">
                <a:solidFill>
                  <a:prstClr val="black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     </a:t>
            </a:r>
            <a:r>
              <a:rPr lang="zh-CN" altLang="en-US" sz="2800" dirty="0" smtClean="0">
                <a:solidFill>
                  <a:prstClr val="black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资产</a:t>
            </a:r>
            <a:r>
              <a:rPr lang="zh-CN" altLang="en-US" sz="2800" dirty="0">
                <a:solidFill>
                  <a:prstClr val="black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处专用</a:t>
            </a:r>
            <a:r>
              <a:rPr lang="zh-CN" altLang="en-US" sz="2800" dirty="0" smtClean="0">
                <a:solidFill>
                  <a:prstClr val="black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格式：</a:t>
            </a:r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867108"/>
            <a:ext cx="230187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994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2954</TotalTime>
  <Words>438</Words>
  <Application>Microsoft Office PowerPoint</Application>
  <PresentationFormat>全屏显示(4:3)</PresentationFormat>
  <Paragraphs>71</Paragraphs>
  <Slides>16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17" baseType="lpstr">
      <vt:lpstr>Office 主题</vt:lpstr>
      <vt:lpstr>OA办公系统操作手册</vt:lpstr>
      <vt:lpstr>PowerPoint 演示文稿</vt:lpstr>
      <vt:lpstr>PowerPoint 演示文稿</vt:lpstr>
      <vt:lpstr>PowerPoint 演示文稿</vt:lpstr>
      <vt:lpstr>OA办公系统操作手册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成都体育学院OA办公系统操作手册</dc:title>
  <dc:creator>admin</dc:creator>
  <cp:lastModifiedBy>李春艳</cp:lastModifiedBy>
  <cp:revision>149</cp:revision>
  <dcterms:created xsi:type="dcterms:W3CDTF">2017-05-24T01:48:29Z</dcterms:created>
  <dcterms:modified xsi:type="dcterms:W3CDTF">2019-04-02T08:04:21Z</dcterms:modified>
</cp:coreProperties>
</file>